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BDC7C0-27C1-41E3-B111-BCCC85C1E1FB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5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1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11AB0A-95C3-4582-AC3D-A614BB4F7DD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81A2350-9ABF-47C9-B5DF-A9A1D748EF4A}">
      <dgm:prSet/>
      <dgm:spPr/>
      <dgm:t>
        <a:bodyPr/>
        <a:lstStyle/>
        <a:p>
          <a:r>
            <a:rPr lang="en-SG" dirty="0"/>
            <a:t>When we move into a new environment, we often would like to familiarise ourselves with the surroundings and check out places of interests. </a:t>
          </a:r>
          <a:endParaRPr lang="en-US" dirty="0"/>
        </a:p>
      </dgm:t>
    </dgm:pt>
    <dgm:pt modelId="{6A5AB09C-FABE-44B6-9FE6-43131C52B1F1}" type="parTrans" cxnId="{8B199903-562E-4B6B-8A50-84984D5664E7}">
      <dgm:prSet/>
      <dgm:spPr/>
      <dgm:t>
        <a:bodyPr/>
        <a:lstStyle/>
        <a:p>
          <a:endParaRPr lang="en-US"/>
        </a:p>
      </dgm:t>
    </dgm:pt>
    <dgm:pt modelId="{922152F2-A1D6-4961-8D16-57A5C7792484}" type="sibTrans" cxnId="{8B199903-562E-4B6B-8A50-84984D5664E7}">
      <dgm:prSet/>
      <dgm:spPr/>
      <dgm:t>
        <a:bodyPr/>
        <a:lstStyle/>
        <a:p>
          <a:endParaRPr lang="en-US"/>
        </a:p>
      </dgm:t>
    </dgm:pt>
    <dgm:pt modelId="{7AE203C7-FE5F-424F-BA7E-BA05CE085E08}">
      <dgm:prSet/>
      <dgm:spPr/>
      <dgm:t>
        <a:bodyPr/>
        <a:lstStyle/>
        <a:p>
          <a:r>
            <a:rPr lang="en-SG"/>
            <a:t>Among the places of interests, food is important to many.</a:t>
          </a:r>
          <a:endParaRPr lang="en-US"/>
        </a:p>
      </dgm:t>
    </dgm:pt>
    <dgm:pt modelId="{409D881F-A3A1-45CD-8F18-1ABB06AC4F82}" type="parTrans" cxnId="{B39BB1F1-72F1-4805-B4BC-50F8076A4FB4}">
      <dgm:prSet/>
      <dgm:spPr/>
      <dgm:t>
        <a:bodyPr/>
        <a:lstStyle/>
        <a:p>
          <a:endParaRPr lang="en-US"/>
        </a:p>
      </dgm:t>
    </dgm:pt>
    <dgm:pt modelId="{5EBFD4CE-2A79-4FF8-86A4-20DDF0D036F5}" type="sibTrans" cxnId="{B39BB1F1-72F1-4805-B4BC-50F8076A4FB4}">
      <dgm:prSet/>
      <dgm:spPr/>
      <dgm:t>
        <a:bodyPr/>
        <a:lstStyle/>
        <a:p>
          <a:endParaRPr lang="en-US"/>
        </a:p>
      </dgm:t>
    </dgm:pt>
    <dgm:pt modelId="{E05D0EF7-D3ED-426B-86BE-8791CB0BCDCC}">
      <dgm:prSet/>
      <dgm:spPr/>
      <dgm:t>
        <a:bodyPr/>
        <a:lstStyle/>
        <a:p>
          <a:r>
            <a:rPr lang="en-SG" dirty="0"/>
            <a:t>This project focuses on finding out the best restaurant in the vicinity of the campus in the proximity of UC Davis, San Francisco Campus using Foursquare data. </a:t>
          </a:r>
          <a:endParaRPr lang="en-US" dirty="0"/>
        </a:p>
      </dgm:t>
    </dgm:pt>
    <dgm:pt modelId="{E4820B5F-DCDA-4D0E-867D-8AAF0717F67C}" type="parTrans" cxnId="{D8543C0B-A0DB-40F4-8FDD-B9B8ABD97BE5}">
      <dgm:prSet/>
      <dgm:spPr/>
      <dgm:t>
        <a:bodyPr/>
        <a:lstStyle/>
        <a:p>
          <a:endParaRPr lang="en-US"/>
        </a:p>
      </dgm:t>
    </dgm:pt>
    <dgm:pt modelId="{5F3B4D32-D41E-4AFB-BD51-E5D0921BD550}" type="sibTrans" cxnId="{D8543C0B-A0DB-40F4-8FDD-B9B8ABD97BE5}">
      <dgm:prSet/>
      <dgm:spPr/>
      <dgm:t>
        <a:bodyPr/>
        <a:lstStyle/>
        <a:p>
          <a:endParaRPr lang="en-US"/>
        </a:p>
      </dgm:t>
    </dgm:pt>
    <dgm:pt modelId="{E97B3464-6AEB-4A4F-83D7-1D667EEC27F1}">
      <dgm:prSet/>
      <dgm:spPr/>
      <dgm:t>
        <a:bodyPr/>
        <a:lstStyle/>
        <a:p>
          <a:r>
            <a:rPr lang="en-SG" dirty="0"/>
            <a:t>Based on the definition of our problem, the analysis will be based on the following two criteria:</a:t>
          </a:r>
          <a:endParaRPr lang="en-US" dirty="0"/>
        </a:p>
      </dgm:t>
    </dgm:pt>
    <dgm:pt modelId="{2F858229-205A-4724-AF4D-0404AEC56E49}" type="parTrans" cxnId="{B33711D0-A4C0-49F3-B5A4-F206D18A7CD3}">
      <dgm:prSet/>
      <dgm:spPr/>
      <dgm:t>
        <a:bodyPr/>
        <a:lstStyle/>
        <a:p>
          <a:endParaRPr lang="en-US"/>
        </a:p>
      </dgm:t>
    </dgm:pt>
    <dgm:pt modelId="{3B9D3BA4-3716-4F3B-9C46-9BAA7D041607}" type="sibTrans" cxnId="{B33711D0-A4C0-49F3-B5A4-F206D18A7CD3}">
      <dgm:prSet/>
      <dgm:spPr/>
      <dgm:t>
        <a:bodyPr/>
        <a:lstStyle/>
        <a:p>
          <a:endParaRPr lang="en-US"/>
        </a:p>
      </dgm:t>
    </dgm:pt>
    <dgm:pt modelId="{8BE4AE24-6E1F-4009-96A2-E95A2429AA1B}">
      <dgm:prSet/>
      <dgm:spPr/>
      <dgm:t>
        <a:bodyPr/>
        <a:lstStyle/>
        <a:p>
          <a:r>
            <a:rPr lang="en-SG" dirty="0"/>
            <a:t>High ratings (Min 8.0)</a:t>
          </a:r>
          <a:endParaRPr lang="en-US" dirty="0"/>
        </a:p>
      </dgm:t>
    </dgm:pt>
    <dgm:pt modelId="{2C57C9BC-941D-4FA9-9686-79F0D3FD1394}" type="parTrans" cxnId="{E45B4B36-91D7-454B-99DA-C4D70F69409E}">
      <dgm:prSet/>
      <dgm:spPr/>
      <dgm:t>
        <a:bodyPr/>
        <a:lstStyle/>
        <a:p>
          <a:endParaRPr lang="en-US"/>
        </a:p>
      </dgm:t>
    </dgm:pt>
    <dgm:pt modelId="{122E89F0-150B-4FDD-A849-64EEA31BD4E0}" type="sibTrans" cxnId="{E45B4B36-91D7-454B-99DA-C4D70F69409E}">
      <dgm:prSet/>
      <dgm:spPr/>
      <dgm:t>
        <a:bodyPr/>
        <a:lstStyle/>
        <a:p>
          <a:endParaRPr lang="en-US"/>
        </a:p>
      </dgm:t>
    </dgm:pt>
    <dgm:pt modelId="{CBD11D99-7CD6-4C13-BA4C-9D7435E54FA8}">
      <dgm:prSet/>
      <dgm:spPr/>
      <dgm:t>
        <a:bodyPr/>
        <a:lstStyle/>
        <a:p>
          <a:r>
            <a:rPr lang="en-SG" dirty="0"/>
            <a:t>Within proximity to the UC Hastings College of the Law (300 meters or 1000 metres)</a:t>
          </a:r>
          <a:endParaRPr lang="en-US" dirty="0"/>
        </a:p>
      </dgm:t>
    </dgm:pt>
    <dgm:pt modelId="{074B574B-2BB3-4276-ADF7-50E5843A0EBA}" type="parTrans" cxnId="{6444939E-45F7-4F42-A43C-8C7CBBC4931C}">
      <dgm:prSet/>
      <dgm:spPr/>
      <dgm:t>
        <a:bodyPr/>
        <a:lstStyle/>
        <a:p>
          <a:endParaRPr lang="en-US"/>
        </a:p>
      </dgm:t>
    </dgm:pt>
    <dgm:pt modelId="{5B8F9366-94E9-424F-BC15-6F3820D30750}" type="sibTrans" cxnId="{6444939E-45F7-4F42-A43C-8C7CBBC4931C}">
      <dgm:prSet/>
      <dgm:spPr/>
      <dgm:t>
        <a:bodyPr/>
        <a:lstStyle/>
        <a:p>
          <a:endParaRPr lang="en-US"/>
        </a:p>
      </dgm:t>
    </dgm:pt>
    <dgm:pt modelId="{DFCD2E23-830E-4C5A-BBCD-DD2D42370FD3}" type="pres">
      <dgm:prSet presAssocID="{0A11AB0A-95C3-4582-AC3D-A614BB4F7DD0}" presName="root" presStyleCnt="0">
        <dgm:presLayoutVars>
          <dgm:dir/>
          <dgm:resizeHandles val="exact"/>
        </dgm:presLayoutVars>
      </dgm:prSet>
      <dgm:spPr/>
    </dgm:pt>
    <dgm:pt modelId="{2FF13FF4-F7E6-4920-B671-8C95A5530D7F}" type="pres">
      <dgm:prSet presAssocID="{381A2350-9ABF-47C9-B5DF-A9A1D748EF4A}" presName="compNode" presStyleCnt="0"/>
      <dgm:spPr/>
    </dgm:pt>
    <dgm:pt modelId="{415B6808-30F2-4A3A-B747-1A01903959C0}" type="pres">
      <dgm:prSet presAssocID="{381A2350-9ABF-47C9-B5DF-A9A1D748EF4A}" presName="bgRect" presStyleLbl="bgShp" presStyleIdx="0" presStyleCnt="4"/>
      <dgm:spPr/>
    </dgm:pt>
    <dgm:pt modelId="{5D22887D-2A7A-422A-A071-0B20616A574D}" type="pres">
      <dgm:prSet presAssocID="{381A2350-9ABF-47C9-B5DF-A9A1D748EF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2AE9496-5296-4DBC-8732-36EF8B09AED8}" type="pres">
      <dgm:prSet presAssocID="{381A2350-9ABF-47C9-B5DF-A9A1D748EF4A}" presName="spaceRect" presStyleCnt="0"/>
      <dgm:spPr/>
    </dgm:pt>
    <dgm:pt modelId="{D24CABEB-90A8-4D62-B701-7B2CE783562E}" type="pres">
      <dgm:prSet presAssocID="{381A2350-9ABF-47C9-B5DF-A9A1D748EF4A}" presName="parTx" presStyleLbl="revTx" presStyleIdx="0" presStyleCnt="5">
        <dgm:presLayoutVars>
          <dgm:chMax val="0"/>
          <dgm:chPref val="0"/>
        </dgm:presLayoutVars>
      </dgm:prSet>
      <dgm:spPr/>
    </dgm:pt>
    <dgm:pt modelId="{752C9C67-B08B-4916-B60A-FBE554A9BEED}" type="pres">
      <dgm:prSet presAssocID="{922152F2-A1D6-4961-8D16-57A5C7792484}" presName="sibTrans" presStyleCnt="0"/>
      <dgm:spPr/>
    </dgm:pt>
    <dgm:pt modelId="{33A5B500-49DF-4BCC-B949-D91B91E8EA58}" type="pres">
      <dgm:prSet presAssocID="{7AE203C7-FE5F-424F-BA7E-BA05CE085E08}" presName="compNode" presStyleCnt="0"/>
      <dgm:spPr/>
    </dgm:pt>
    <dgm:pt modelId="{AA620BC4-F796-4AB2-B97C-E866FF2BAD5D}" type="pres">
      <dgm:prSet presAssocID="{7AE203C7-FE5F-424F-BA7E-BA05CE085E08}" presName="bgRect" presStyleLbl="bgShp" presStyleIdx="1" presStyleCnt="4"/>
      <dgm:spPr/>
    </dgm:pt>
    <dgm:pt modelId="{67D5CF30-3D2B-4E52-B5B6-E74F30FBFBE7}" type="pres">
      <dgm:prSet presAssocID="{7AE203C7-FE5F-424F-BA7E-BA05CE085E0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98DB3DA3-3BB6-43F0-A0AB-ECEB2BF0C3F3}" type="pres">
      <dgm:prSet presAssocID="{7AE203C7-FE5F-424F-BA7E-BA05CE085E08}" presName="spaceRect" presStyleCnt="0"/>
      <dgm:spPr/>
    </dgm:pt>
    <dgm:pt modelId="{E3D17D62-31E1-4597-8BBE-22BD8CD4A4A0}" type="pres">
      <dgm:prSet presAssocID="{7AE203C7-FE5F-424F-BA7E-BA05CE085E08}" presName="parTx" presStyleLbl="revTx" presStyleIdx="1" presStyleCnt="5">
        <dgm:presLayoutVars>
          <dgm:chMax val="0"/>
          <dgm:chPref val="0"/>
        </dgm:presLayoutVars>
      </dgm:prSet>
      <dgm:spPr/>
    </dgm:pt>
    <dgm:pt modelId="{52DFA476-CAD1-4A57-83C7-8C8E7EAF427D}" type="pres">
      <dgm:prSet presAssocID="{5EBFD4CE-2A79-4FF8-86A4-20DDF0D036F5}" presName="sibTrans" presStyleCnt="0"/>
      <dgm:spPr/>
    </dgm:pt>
    <dgm:pt modelId="{F891D523-DBEB-4E38-BEA4-3E9EF92F1D46}" type="pres">
      <dgm:prSet presAssocID="{E05D0EF7-D3ED-426B-86BE-8791CB0BCDCC}" presName="compNode" presStyleCnt="0"/>
      <dgm:spPr/>
    </dgm:pt>
    <dgm:pt modelId="{17C69C10-AC51-4162-8679-8446DBE06A10}" type="pres">
      <dgm:prSet presAssocID="{E05D0EF7-D3ED-426B-86BE-8791CB0BCDCC}" presName="bgRect" presStyleLbl="bgShp" presStyleIdx="2" presStyleCnt="4"/>
      <dgm:spPr/>
    </dgm:pt>
    <dgm:pt modelId="{2C95A2DF-78C6-4E2D-BE43-56EDC637ED64}" type="pres">
      <dgm:prSet presAssocID="{E05D0EF7-D3ED-426B-86BE-8791CB0BCD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CFD08EB1-2CBD-4D43-9202-DA028A150925}" type="pres">
      <dgm:prSet presAssocID="{E05D0EF7-D3ED-426B-86BE-8791CB0BCDCC}" presName="spaceRect" presStyleCnt="0"/>
      <dgm:spPr/>
    </dgm:pt>
    <dgm:pt modelId="{C2AE2BD6-174B-4291-934A-5CC151C1536B}" type="pres">
      <dgm:prSet presAssocID="{E05D0EF7-D3ED-426B-86BE-8791CB0BCDCC}" presName="parTx" presStyleLbl="revTx" presStyleIdx="2" presStyleCnt="5">
        <dgm:presLayoutVars>
          <dgm:chMax val="0"/>
          <dgm:chPref val="0"/>
        </dgm:presLayoutVars>
      </dgm:prSet>
      <dgm:spPr/>
    </dgm:pt>
    <dgm:pt modelId="{4129D4C4-BCA9-43FB-BF3D-7ED02444D646}" type="pres">
      <dgm:prSet presAssocID="{5F3B4D32-D41E-4AFB-BD51-E5D0921BD550}" presName="sibTrans" presStyleCnt="0"/>
      <dgm:spPr/>
    </dgm:pt>
    <dgm:pt modelId="{EFC21043-4D37-4DDB-9671-ACE741E9CA67}" type="pres">
      <dgm:prSet presAssocID="{E97B3464-6AEB-4A4F-83D7-1D667EEC27F1}" presName="compNode" presStyleCnt="0"/>
      <dgm:spPr/>
    </dgm:pt>
    <dgm:pt modelId="{3D6CD760-3BC4-44E1-96FB-BE3B055EE694}" type="pres">
      <dgm:prSet presAssocID="{E97B3464-6AEB-4A4F-83D7-1D667EEC27F1}" presName="bgRect" presStyleLbl="bgShp" presStyleIdx="3" presStyleCnt="4"/>
      <dgm:spPr/>
    </dgm:pt>
    <dgm:pt modelId="{4ED41B8F-AA2F-4487-B206-3C007F8F5F85}" type="pres">
      <dgm:prSet presAssocID="{E97B3464-6AEB-4A4F-83D7-1D667EEC27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516C426-EE2C-4AF0-8BA7-F0C48B5102E4}" type="pres">
      <dgm:prSet presAssocID="{E97B3464-6AEB-4A4F-83D7-1D667EEC27F1}" presName="spaceRect" presStyleCnt="0"/>
      <dgm:spPr/>
    </dgm:pt>
    <dgm:pt modelId="{A47B7835-8FA5-45DF-979E-0F59ABEFB7C6}" type="pres">
      <dgm:prSet presAssocID="{E97B3464-6AEB-4A4F-83D7-1D667EEC27F1}" presName="parTx" presStyleLbl="revTx" presStyleIdx="3" presStyleCnt="5">
        <dgm:presLayoutVars>
          <dgm:chMax val="0"/>
          <dgm:chPref val="0"/>
        </dgm:presLayoutVars>
      </dgm:prSet>
      <dgm:spPr/>
    </dgm:pt>
    <dgm:pt modelId="{BD144CD1-3A8C-436D-AB49-90EAE74ED52F}" type="pres">
      <dgm:prSet presAssocID="{E97B3464-6AEB-4A4F-83D7-1D667EEC27F1}" presName="desTx" presStyleLbl="revTx" presStyleIdx="4" presStyleCnt="5">
        <dgm:presLayoutVars/>
      </dgm:prSet>
      <dgm:spPr/>
    </dgm:pt>
  </dgm:ptLst>
  <dgm:cxnLst>
    <dgm:cxn modelId="{8B199903-562E-4B6B-8A50-84984D5664E7}" srcId="{0A11AB0A-95C3-4582-AC3D-A614BB4F7DD0}" destId="{381A2350-9ABF-47C9-B5DF-A9A1D748EF4A}" srcOrd="0" destOrd="0" parTransId="{6A5AB09C-FABE-44B6-9FE6-43131C52B1F1}" sibTransId="{922152F2-A1D6-4961-8D16-57A5C7792484}"/>
    <dgm:cxn modelId="{D8543C0B-A0DB-40F4-8FDD-B9B8ABD97BE5}" srcId="{0A11AB0A-95C3-4582-AC3D-A614BB4F7DD0}" destId="{E05D0EF7-D3ED-426B-86BE-8791CB0BCDCC}" srcOrd="2" destOrd="0" parTransId="{E4820B5F-DCDA-4D0E-867D-8AAF0717F67C}" sibTransId="{5F3B4D32-D41E-4AFB-BD51-E5D0921BD550}"/>
    <dgm:cxn modelId="{C40A451D-A9DD-4C4F-8931-C9810EE232D5}" type="presOf" srcId="{381A2350-9ABF-47C9-B5DF-A9A1D748EF4A}" destId="{D24CABEB-90A8-4D62-B701-7B2CE783562E}" srcOrd="0" destOrd="0" presId="urn:microsoft.com/office/officeart/2018/2/layout/IconVerticalSolidList"/>
    <dgm:cxn modelId="{E45B4B36-91D7-454B-99DA-C4D70F69409E}" srcId="{E97B3464-6AEB-4A4F-83D7-1D667EEC27F1}" destId="{8BE4AE24-6E1F-4009-96A2-E95A2429AA1B}" srcOrd="0" destOrd="0" parTransId="{2C57C9BC-941D-4FA9-9686-79F0D3FD1394}" sibTransId="{122E89F0-150B-4FDD-A849-64EEA31BD4E0}"/>
    <dgm:cxn modelId="{7BFB1F39-84C6-48D1-801A-0E5452B94698}" type="presOf" srcId="{0A11AB0A-95C3-4582-AC3D-A614BB4F7DD0}" destId="{DFCD2E23-830E-4C5A-BBCD-DD2D42370FD3}" srcOrd="0" destOrd="0" presId="urn:microsoft.com/office/officeart/2018/2/layout/IconVerticalSolidList"/>
    <dgm:cxn modelId="{7066F671-B5FC-4B0C-BCE8-A6CD215319B1}" type="presOf" srcId="{E05D0EF7-D3ED-426B-86BE-8791CB0BCDCC}" destId="{C2AE2BD6-174B-4291-934A-5CC151C1536B}" srcOrd="0" destOrd="0" presId="urn:microsoft.com/office/officeart/2018/2/layout/IconVerticalSolidList"/>
    <dgm:cxn modelId="{17B6B874-29B6-49F0-B6FF-9EE64065130E}" type="presOf" srcId="{E97B3464-6AEB-4A4F-83D7-1D667EEC27F1}" destId="{A47B7835-8FA5-45DF-979E-0F59ABEFB7C6}" srcOrd="0" destOrd="0" presId="urn:microsoft.com/office/officeart/2018/2/layout/IconVerticalSolidList"/>
    <dgm:cxn modelId="{1A587857-6104-4FE2-AC48-D4B0317C6465}" type="presOf" srcId="{8BE4AE24-6E1F-4009-96A2-E95A2429AA1B}" destId="{BD144CD1-3A8C-436D-AB49-90EAE74ED52F}" srcOrd="0" destOrd="0" presId="urn:microsoft.com/office/officeart/2018/2/layout/IconVerticalSolidList"/>
    <dgm:cxn modelId="{6444939E-45F7-4F42-A43C-8C7CBBC4931C}" srcId="{E97B3464-6AEB-4A4F-83D7-1D667EEC27F1}" destId="{CBD11D99-7CD6-4C13-BA4C-9D7435E54FA8}" srcOrd="1" destOrd="0" parTransId="{074B574B-2BB3-4276-ADF7-50E5843A0EBA}" sibTransId="{5B8F9366-94E9-424F-BC15-6F3820D30750}"/>
    <dgm:cxn modelId="{02D284AC-8C31-436F-A766-8924DBD608A3}" type="presOf" srcId="{7AE203C7-FE5F-424F-BA7E-BA05CE085E08}" destId="{E3D17D62-31E1-4597-8BBE-22BD8CD4A4A0}" srcOrd="0" destOrd="0" presId="urn:microsoft.com/office/officeart/2018/2/layout/IconVerticalSolidList"/>
    <dgm:cxn modelId="{B33711D0-A4C0-49F3-B5A4-F206D18A7CD3}" srcId="{0A11AB0A-95C3-4582-AC3D-A614BB4F7DD0}" destId="{E97B3464-6AEB-4A4F-83D7-1D667EEC27F1}" srcOrd="3" destOrd="0" parTransId="{2F858229-205A-4724-AF4D-0404AEC56E49}" sibTransId="{3B9D3BA4-3716-4F3B-9C46-9BAA7D041607}"/>
    <dgm:cxn modelId="{FA2904D6-B522-4280-A4F2-9CECBD6B6915}" type="presOf" srcId="{CBD11D99-7CD6-4C13-BA4C-9D7435E54FA8}" destId="{BD144CD1-3A8C-436D-AB49-90EAE74ED52F}" srcOrd="0" destOrd="1" presId="urn:microsoft.com/office/officeart/2018/2/layout/IconVerticalSolidList"/>
    <dgm:cxn modelId="{B39BB1F1-72F1-4805-B4BC-50F8076A4FB4}" srcId="{0A11AB0A-95C3-4582-AC3D-A614BB4F7DD0}" destId="{7AE203C7-FE5F-424F-BA7E-BA05CE085E08}" srcOrd="1" destOrd="0" parTransId="{409D881F-A3A1-45CD-8F18-1ABB06AC4F82}" sibTransId="{5EBFD4CE-2A79-4FF8-86A4-20DDF0D036F5}"/>
    <dgm:cxn modelId="{68D90C97-F876-4E61-B835-89D3C94555AA}" type="presParOf" srcId="{DFCD2E23-830E-4C5A-BBCD-DD2D42370FD3}" destId="{2FF13FF4-F7E6-4920-B671-8C95A5530D7F}" srcOrd="0" destOrd="0" presId="urn:microsoft.com/office/officeart/2018/2/layout/IconVerticalSolidList"/>
    <dgm:cxn modelId="{029C60DD-D743-4796-ABDB-E07F2C94C8E4}" type="presParOf" srcId="{2FF13FF4-F7E6-4920-B671-8C95A5530D7F}" destId="{415B6808-30F2-4A3A-B747-1A01903959C0}" srcOrd="0" destOrd="0" presId="urn:microsoft.com/office/officeart/2018/2/layout/IconVerticalSolidList"/>
    <dgm:cxn modelId="{23966C96-E828-4954-A6B1-5A0F861086DC}" type="presParOf" srcId="{2FF13FF4-F7E6-4920-B671-8C95A5530D7F}" destId="{5D22887D-2A7A-422A-A071-0B20616A574D}" srcOrd="1" destOrd="0" presId="urn:microsoft.com/office/officeart/2018/2/layout/IconVerticalSolidList"/>
    <dgm:cxn modelId="{F115F550-5124-4AD2-B0D4-19C67CE9D521}" type="presParOf" srcId="{2FF13FF4-F7E6-4920-B671-8C95A5530D7F}" destId="{72AE9496-5296-4DBC-8732-36EF8B09AED8}" srcOrd="2" destOrd="0" presId="urn:microsoft.com/office/officeart/2018/2/layout/IconVerticalSolidList"/>
    <dgm:cxn modelId="{9BE6DDD0-B7AE-4246-A810-4FD866971E9E}" type="presParOf" srcId="{2FF13FF4-F7E6-4920-B671-8C95A5530D7F}" destId="{D24CABEB-90A8-4D62-B701-7B2CE783562E}" srcOrd="3" destOrd="0" presId="urn:microsoft.com/office/officeart/2018/2/layout/IconVerticalSolidList"/>
    <dgm:cxn modelId="{A5BC307C-21BC-4582-9F19-EC0CDDBAB279}" type="presParOf" srcId="{DFCD2E23-830E-4C5A-BBCD-DD2D42370FD3}" destId="{752C9C67-B08B-4916-B60A-FBE554A9BEED}" srcOrd="1" destOrd="0" presId="urn:microsoft.com/office/officeart/2018/2/layout/IconVerticalSolidList"/>
    <dgm:cxn modelId="{D1BC7F0A-6EB9-40B9-9AEE-7D11D6E9229F}" type="presParOf" srcId="{DFCD2E23-830E-4C5A-BBCD-DD2D42370FD3}" destId="{33A5B500-49DF-4BCC-B949-D91B91E8EA58}" srcOrd="2" destOrd="0" presId="urn:microsoft.com/office/officeart/2018/2/layout/IconVerticalSolidList"/>
    <dgm:cxn modelId="{94FA193C-C1CF-4FBD-AAD6-8C1CA5C8A972}" type="presParOf" srcId="{33A5B500-49DF-4BCC-B949-D91B91E8EA58}" destId="{AA620BC4-F796-4AB2-B97C-E866FF2BAD5D}" srcOrd="0" destOrd="0" presId="urn:microsoft.com/office/officeart/2018/2/layout/IconVerticalSolidList"/>
    <dgm:cxn modelId="{A3C77B71-E5AB-4AA9-A1F8-2C100F7DCDDE}" type="presParOf" srcId="{33A5B500-49DF-4BCC-B949-D91B91E8EA58}" destId="{67D5CF30-3D2B-4E52-B5B6-E74F30FBFBE7}" srcOrd="1" destOrd="0" presId="urn:microsoft.com/office/officeart/2018/2/layout/IconVerticalSolidList"/>
    <dgm:cxn modelId="{32A67C22-00F3-433B-9809-EDCA1C762066}" type="presParOf" srcId="{33A5B500-49DF-4BCC-B949-D91B91E8EA58}" destId="{98DB3DA3-3BB6-43F0-A0AB-ECEB2BF0C3F3}" srcOrd="2" destOrd="0" presId="urn:microsoft.com/office/officeart/2018/2/layout/IconVerticalSolidList"/>
    <dgm:cxn modelId="{8C68DB18-B4EF-4147-B91A-F2FE8F53467B}" type="presParOf" srcId="{33A5B500-49DF-4BCC-B949-D91B91E8EA58}" destId="{E3D17D62-31E1-4597-8BBE-22BD8CD4A4A0}" srcOrd="3" destOrd="0" presId="urn:microsoft.com/office/officeart/2018/2/layout/IconVerticalSolidList"/>
    <dgm:cxn modelId="{DBBAC4C0-8BC1-4353-B4A9-64992D41CAF5}" type="presParOf" srcId="{DFCD2E23-830E-4C5A-BBCD-DD2D42370FD3}" destId="{52DFA476-CAD1-4A57-83C7-8C8E7EAF427D}" srcOrd="3" destOrd="0" presId="urn:microsoft.com/office/officeart/2018/2/layout/IconVerticalSolidList"/>
    <dgm:cxn modelId="{6280C42A-362B-409E-949D-C6801CCC91BC}" type="presParOf" srcId="{DFCD2E23-830E-4C5A-BBCD-DD2D42370FD3}" destId="{F891D523-DBEB-4E38-BEA4-3E9EF92F1D46}" srcOrd="4" destOrd="0" presId="urn:microsoft.com/office/officeart/2018/2/layout/IconVerticalSolidList"/>
    <dgm:cxn modelId="{D8F6E0C9-D16B-45FA-9328-1AF152AFE22D}" type="presParOf" srcId="{F891D523-DBEB-4E38-BEA4-3E9EF92F1D46}" destId="{17C69C10-AC51-4162-8679-8446DBE06A10}" srcOrd="0" destOrd="0" presId="urn:microsoft.com/office/officeart/2018/2/layout/IconVerticalSolidList"/>
    <dgm:cxn modelId="{C4D9042F-EEAB-4159-AA1E-EE4323FEAFE7}" type="presParOf" srcId="{F891D523-DBEB-4E38-BEA4-3E9EF92F1D46}" destId="{2C95A2DF-78C6-4E2D-BE43-56EDC637ED64}" srcOrd="1" destOrd="0" presId="urn:microsoft.com/office/officeart/2018/2/layout/IconVerticalSolidList"/>
    <dgm:cxn modelId="{287124E7-08E8-4155-85B4-2D21E241DB72}" type="presParOf" srcId="{F891D523-DBEB-4E38-BEA4-3E9EF92F1D46}" destId="{CFD08EB1-2CBD-4D43-9202-DA028A150925}" srcOrd="2" destOrd="0" presId="urn:microsoft.com/office/officeart/2018/2/layout/IconVerticalSolidList"/>
    <dgm:cxn modelId="{206E41BC-F6A4-4ECB-93B1-9C9DA0D3D929}" type="presParOf" srcId="{F891D523-DBEB-4E38-BEA4-3E9EF92F1D46}" destId="{C2AE2BD6-174B-4291-934A-5CC151C1536B}" srcOrd="3" destOrd="0" presId="urn:microsoft.com/office/officeart/2018/2/layout/IconVerticalSolidList"/>
    <dgm:cxn modelId="{947628BA-8A5F-41B3-BCA7-C83849B5B5AA}" type="presParOf" srcId="{DFCD2E23-830E-4C5A-BBCD-DD2D42370FD3}" destId="{4129D4C4-BCA9-43FB-BF3D-7ED02444D646}" srcOrd="5" destOrd="0" presId="urn:microsoft.com/office/officeart/2018/2/layout/IconVerticalSolidList"/>
    <dgm:cxn modelId="{CF018428-6ECB-4520-BC88-8F7B8956F574}" type="presParOf" srcId="{DFCD2E23-830E-4C5A-BBCD-DD2D42370FD3}" destId="{EFC21043-4D37-4DDB-9671-ACE741E9CA67}" srcOrd="6" destOrd="0" presId="urn:microsoft.com/office/officeart/2018/2/layout/IconVerticalSolidList"/>
    <dgm:cxn modelId="{6E4D4F5E-2588-4141-BEBD-65B8FD7A40FD}" type="presParOf" srcId="{EFC21043-4D37-4DDB-9671-ACE741E9CA67}" destId="{3D6CD760-3BC4-44E1-96FB-BE3B055EE694}" srcOrd="0" destOrd="0" presId="urn:microsoft.com/office/officeart/2018/2/layout/IconVerticalSolidList"/>
    <dgm:cxn modelId="{46614ACE-12E8-48AC-8F08-447775D9E1A3}" type="presParOf" srcId="{EFC21043-4D37-4DDB-9671-ACE741E9CA67}" destId="{4ED41B8F-AA2F-4487-B206-3C007F8F5F85}" srcOrd="1" destOrd="0" presId="urn:microsoft.com/office/officeart/2018/2/layout/IconVerticalSolidList"/>
    <dgm:cxn modelId="{76BD924C-DCE5-47BE-9D58-D66EBA0E864E}" type="presParOf" srcId="{EFC21043-4D37-4DDB-9671-ACE741E9CA67}" destId="{B516C426-EE2C-4AF0-8BA7-F0C48B5102E4}" srcOrd="2" destOrd="0" presId="urn:microsoft.com/office/officeart/2018/2/layout/IconVerticalSolidList"/>
    <dgm:cxn modelId="{801D85CE-CF25-4D51-A03E-9D9C01AD9BD5}" type="presParOf" srcId="{EFC21043-4D37-4DDB-9671-ACE741E9CA67}" destId="{A47B7835-8FA5-45DF-979E-0F59ABEFB7C6}" srcOrd="3" destOrd="0" presId="urn:microsoft.com/office/officeart/2018/2/layout/IconVerticalSolidList"/>
    <dgm:cxn modelId="{E0B5C321-F9F8-4093-AD97-E5279B76B831}" type="presParOf" srcId="{EFC21043-4D37-4DDB-9671-ACE741E9CA67}" destId="{BD144CD1-3A8C-436D-AB49-90EAE74ED52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BC0D43-9D4D-4814-BA10-D20422302D9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04C46D-691B-44B2-AB1E-A08763092159}">
      <dgm:prSet custT="1"/>
      <dgm:spPr/>
      <dgm:t>
        <a:bodyPr/>
        <a:lstStyle/>
        <a:p>
          <a:pPr>
            <a:defRPr b="1"/>
          </a:pPr>
          <a:r>
            <a:rPr lang="en-SG" sz="1800" dirty="0"/>
            <a:t>The following information will be extracted from external sources:</a:t>
          </a:r>
          <a:endParaRPr lang="en-US" sz="1800" dirty="0"/>
        </a:p>
      </dgm:t>
    </dgm:pt>
    <dgm:pt modelId="{7BFACD33-84EB-4472-A7D4-94F7EC098BE9}" type="parTrans" cxnId="{1FCA0101-E3DF-4BB9-8845-F6DF190EA62A}">
      <dgm:prSet/>
      <dgm:spPr/>
      <dgm:t>
        <a:bodyPr/>
        <a:lstStyle/>
        <a:p>
          <a:endParaRPr lang="en-US"/>
        </a:p>
      </dgm:t>
    </dgm:pt>
    <dgm:pt modelId="{4B0BF889-4BC6-4BBB-934C-C3740EFD194B}" type="sibTrans" cxnId="{1FCA0101-E3DF-4BB9-8845-F6DF190EA62A}">
      <dgm:prSet/>
      <dgm:spPr/>
      <dgm:t>
        <a:bodyPr/>
        <a:lstStyle/>
        <a:p>
          <a:endParaRPr lang="en-US"/>
        </a:p>
      </dgm:t>
    </dgm:pt>
    <dgm:pt modelId="{1A13C372-1AC9-45B3-B03E-6BD501C8EE46}">
      <dgm:prSet custT="1"/>
      <dgm:spPr/>
      <dgm:t>
        <a:bodyPr/>
        <a:lstStyle/>
        <a:p>
          <a:r>
            <a:rPr lang="en-SG" sz="1800" dirty="0"/>
            <a:t>The latitude and longitude of UC Hastings College of the Law will be extracted using geocoding web services offered by </a:t>
          </a:r>
          <a:r>
            <a:rPr lang="en-SG" sz="1800" dirty="0" err="1"/>
            <a:t>geopy</a:t>
          </a:r>
          <a:endParaRPr lang="en-US" sz="1800" dirty="0"/>
        </a:p>
      </dgm:t>
    </dgm:pt>
    <dgm:pt modelId="{243E98FD-D924-4E89-9A3E-D86D082A4969}" type="parTrans" cxnId="{E4BF25AD-252E-4E7E-9167-84D22770EDA6}">
      <dgm:prSet/>
      <dgm:spPr/>
      <dgm:t>
        <a:bodyPr/>
        <a:lstStyle/>
        <a:p>
          <a:endParaRPr lang="en-US"/>
        </a:p>
      </dgm:t>
    </dgm:pt>
    <dgm:pt modelId="{508FB62C-E803-48D3-A671-A7B1F9081164}" type="sibTrans" cxnId="{E4BF25AD-252E-4E7E-9167-84D22770EDA6}">
      <dgm:prSet/>
      <dgm:spPr/>
      <dgm:t>
        <a:bodyPr/>
        <a:lstStyle/>
        <a:p>
          <a:endParaRPr lang="en-US"/>
        </a:p>
      </dgm:t>
    </dgm:pt>
    <dgm:pt modelId="{CDACC503-52EA-47FD-B05C-3CE8F64EC0B7}">
      <dgm:prSet custT="1"/>
      <dgm:spPr/>
      <dgm:t>
        <a:bodyPr/>
        <a:lstStyle/>
        <a:p>
          <a:r>
            <a:rPr lang="en-SG" sz="1800" dirty="0"/>
            <a:t>The restaurants' data and location will be extracted using Foursquare API</a:t>
          </a:r>
          <a:endParaRPr lang="en-US" sz="1800" dirty="0"/>
        </a:p>
      </dgm:t>
    </dgm:pt>
    <dgm:pt modelId="{B208EB05-D5D6-480A-8048-A96CCA305929}" type="parTrans" cxnId="{7296BC83-9E24-4225-99A3-0D76AFB92E71}">
      <dgm:prSet/>
      <dgm:spPr/>
      <dgm:t>
        <a:bodyPr/>
        <a:lstStyle/>
        <a:p>
          <a:endParaRPr lang="en-US"/>
        </a:p>
      </dgm:t>
    </dgm:pt>
    <dgm:pt modelId="{7532042D-20FE-41F7-AE66-E60427EF9C39}" type="sibTrans" cxnId="{7296BC83-9E24-4225-99A3-0D76AFB92E71}">
      <dgm:prSet/>
      <dgm:spPr/>
      <dgm:t>
        <a:bodyPr/>
        <a:lstStyle/>
        <a:p>
          <a:endParaRPr lang="en-US"/>
        </a:p>
      </dgm:t>
    </dgm:pt>
    <dgm:pt modelId="{F231376C-A23D-49E0-A809-242C2CE3EED7}">
      <dgm:prSet custT="1"/>
      <dgm:spPr/>
      <dgm:t>
        <a:bodyPr/>
        <a:lstStyle/>
        <a:p>
          <a:pPr>
            <a:defRPr b="1"/>
          </a:pPr>
          <a:r>
            <a:rPr lang="en-SG" sz="1800" dirty="0"/>
            <a:t>We look at the restaurants within 300 metre radius first before looking at restaurants within 1000 metre radius.</a:t>
          </a:r>
          <a:endParaRPr lang="en-US" sz="1800" dirty="0"/>
        </a:p>
      </dgm:t>
    </dgm:pt>
    <dgm:pt modelId="{550E7AFD-56A7-4E20-AAFA-4F767E2AC6D1}" type="parTrans" cxnId="{84A1B302-E7BA-43C6-B477-41C1D6C91946}">
      <dgm:prSet/>
      <dgm:spPr/>
      <dgm:t>
        <a:bodyPr/>
        <a:lstStyle/>
        <a:p>
          <a:endParaRPr lang="en-US"/>
        </a:p>
      </dgm:t>
    </dgm:pt>
    <dgm:pt modelId="{1D1ABF74-BACB-4C67-A3FE-FAD2CE8B6F70}" type="sibTrans" cxnId="{84A1B302-E7BA-43C6-B477-41C1D6C91946}">
      <dgm:prSet/>
      <dgm:spPr/>
      <dgm:t>
        <a:bodyPr/>
        <a:lstStyle/>
        <a:p>
          <a:endParaRPr lang="en-US"/>
        </a:p>
      </dgm:t>
    </dgm:pt>
    <dgm:pt modelId="{9D5E356F-3D32-4189-826E-FADB6931D30B}" type="pres">
      <dgm:prSet presAssocID="{1DBC0D43-9D4D-4814-BA10-D20422302D99}" presName="root" presStyleCnt="0">
        <dgm:presLayoutVars>
          <dgm:dir/>
          <dgm:resizeHandles val="exact"/>
        </dgm:presLayoutVars>
      </dgm:prSet>
      <dgm:spPr/>
    </dgm:pt>
    <dgm:pt modelId="{F300A9C9-5D39-434C-9DBA-F351C4578FC5}" type="pres">
      <dgm:prSet presAssocID="{9204C46D-691B-44B2-AB1E-A08763092159}" presName="compNode" presStyleCnt="0"/>
      <dgm:spPr/>
    </dgm:pt>
    <dgm:pt modelId="{0324A0D3-2732-4457-AE8A-9D00EB239A95}" type="pres">
      <dgm:prSet presAssocID="{9204C46D-691B-44B2-AB1E-A0876309215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76C25A5-4548-4CD8-8350-FED31C3360DC}" type="pres">
      <dgm:prSet presAssocID="{9204C46D-691B-44B2-AB1E-A08763092159}" presName="iconSpace" presStyleCnt="0"/>
      <dgm:spPr/>
    </dgm:pt>
    <dgm:pt modelId="{71986F40-9FCB-4AFC-81E0-B1A579DC8705}" type="pres">
      <dgm:prSet presAssocID="{9204C46D-691B-44B2-AB1E-A08763092159}" presName="parTx" presStyleLbl="revTx" presStyleIdx="0" presStyleCnt="4">
        <dgm:presLayoutVars>
          <dgm:chMax val="0"/>
          <dgm:chPref val="0"/>
        </dgm:presLayoutVars>
      </dgm:prSet>
      <dgm:spPr/>
    </dgm:pt>
    <dgm:pt modelId="{2B965E05-FEE3-4717-BC37-24F06DA2AF3F}" type="pres">
      <dgm:prSet presAssocID="{9204C46D-691B-44B2-AB1E-A08763092159}" presName="txSpace" presStyleCnt="0"/>
      <dgm:spPr/>
    </dgm:pt>
    <dgm:pt modelId="{624D2DBF-1CB6-47F1-85A9-E6FFE1E35625}" type="pres">
      <dgm:prSet presAssocID="{9204C46D-691B-44B2-AB1E-A08763092159}" presName="desTx" presStyleLbl="revTx" presStyleIdx="1" presStyleCnt="4">
        <dgm:presLayoutVars/>
      </dgm:prSet>
      <dgm:spPr/>
    </dgm:pt>
    <dgm:pt modelId="{629E7696-9978-451D-B326-48ABCDFD27D7}" type="pres">
      <dgm:prSet presAssocID="{4B0BF889-4BC6-4BBB-934C-C3740EFD194B}" presName="sibTrans" presStyleCnt="0"/>
      <dgm:spPr/>
    </dgm:pt>
    <dgm:pt modelId="{8EE5E17E-E311-4482-95E9-690B40BD75A4}" type="pres">
      <dgm:prSet presAssocID="{F231376C-A23D-49E0-A809-242C2CE3EED7}" presName="compNode" presStyleCnt="0"/>
      <dgm:spPr/>
    </dgm:pt>
    <dgm:pt modelId="{FF16222E-7473-4FFB-856D-E95E47111C82}" type="pres">
      <dgm:prSet presAssocID="{F231376C-A23D-49E0-A809-242C2CE3EED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2E98E9B-6CFB-484A-8197-301D61F4CE12}" type="pres">
      <dgm:prSet presAssocID="{F231376C-A23D-49E0-A809-242C2CE3EED7}" presName="iconSpace" presStyleCnt="0"/>
      <dgm:spPr/>
    </dgm:pt>
    <dgm:pt modelId="{44386433-7B8C-4A18-B52D-93F241569F29}" type="pres">
      <dgm:prSet presAssocID="{F231376C-A23D-49E0-A809-242C2CE3EED7}" presName="parTx" presStyleLbl="revTx" presStyleIdx="2" presStyleCnt="4">
        <dgm:presLayoutVars>
          <dgm:chMax val="0"/>
          <dgm:chPref val="0"/>
        </dgm:presLayoutVars>
      </dgm:prSet>
      <dgm:spPr/>
    </dgm:pt>
    <dgm:pt modelId="{210D39CC-6D13-4F8A-8CD3-CCB577CFC0CD}" type="pres">
      <dgm:prSet presAssocID="{F231376C-A23D-49E0-A809-242C2CE3EED7}" presName="txSpace" presStyleCnt="0"/>
      <dgm:spPr/>
    </dgm:pt>
    <dgm:pt modelId="{33888B97-CD1F-409A-90FD-97D3D743B8B5}" type="pres">
      <dgm:prSet presAssocID="{F231376C-A23D-49E0-A809-242C2CE3EED7}" presName="desTx" presStyleLbl="revTx" presStyleIdx="3" presStyleCnt="4">
        <dgm:presLayoutVars/>
      </dgm:prSet>
      <dgm:spPr/>
    </dgm:pt>
  </dgm:ptLst>
  <dgm:cxnLst>
    <dgm:cxn modelId="{1FCA0101-E3DF-4BB9-8845-F6DF190EA62A}" srcId="{1DBC0D43-9D4D-4814-BA10-D20422302D99}" destId="{9204C46D-691B-44B2-AB1E-A08763092159}" srcOrd="0" destOrd="0" parTransId="{7BFACD33-84EB-4472-A7D4-94F7EC098BE9}" sibTransId="{4B0BF889-4BC6-4BBB-934C-C3740EFD194B}"/>
    <dgm:cxn modelId="{A5AAC201-514B-4809-9264-4B98D7CBAAF3}" type="presOf" srcId="{F231376C-A23D-49E0-A809-242C2CE3EED7}" destId="{44386433-7B8C-4A18-B52D-93F241569F29}" srcOrd="0" destOrd="0" presId="urn:microsoft.com/office/officeart/2018/2/layout/IconLabelDescriptionList"/>
    <dgm:cxn modelId="{84A1B302-E7BA-43C6-B477-41C1D6C91946}" srcId="{1DBC0D43-9D4D-4814-BA10-D20422302D99}" destId="{F231376C-A23D-49E0-A809-242C2CE3EED7}" srcOrd="1" destOrd="0" parTransId="{550E7AFD-56A7-4E20-AAFA-4F767E2AC6D1}" sibTransId="{1D1ABF74-BACB-4C67-A3FE-FAD2CE8B6F70}"/>
    <dgm:cxn modelId="{380F2509-52C5-4E37-BD9B-FAF9A7E583AB}" type="presOf" srcId="{1A13C372-1AC9-45B3-B03E-6BD501C8EE46}" destId="{624D2DBF-1CB6-47F1-85A9-E6FFE1E35625}" srcOrd="0" destOrd="0" presId="urn:microsoft.com/office/officeart/2018/2/layout/IconLabelDescriptionList"/>
    <dgm:cxn modelId="{A108430E-D70A-410F-9F7F-0AC3F61EA8A3}" type="presOf" srcId="{CDACC503-52EA-47FD-B05C-3CE8F64EC0B7}" destId="{624D2DBF-1CB6-47F1-85A9-E6FFE1E35625}" srcOrd="0" destOrd="1" presId="urn:microsoft.com/office/officeart/2018/2/layout/IconLabelDescriptionList"/>
    <dgm:cxn modelId="{9E2E333D-09AF-4F32-9659-2222A2BF46B9}" type="presOf" srcId="{1DBC0D43-9D4D-4814-BA10-D20422302D99}" destId="{9D5E356F-3D32-4189-826E-FADB6931D30B}" srcOrd="0" destOrd="0" presId="urn:microsoft.com/office/officeart/2018/2/layout/IconLabelDescriptionList"/>
    <dgm:cxn modelId="{7296BC83-9E24-4225-99A3-0D76AFB92E71}" srcId="{9204C46D-691B-44B2-AB1E-A08763092159}" destId="{CDACC503-52EA-47FD-B05C-3CE8F64EC0B7}" srcOrd="1" destOrd="0" parTransId="{B208EB05-D5D6-480A-8048-A96CCA305929}" sibTransId="{7532042D-20FE-41F7-AE66-E60427EF9C39}"/>
    <dgm:cxn modelId="{0C16E297-1D59-49AE-BF8E-73094F6079D9}" type="presOf" srcId="{9204C46D-691B-44B2-AB1E-A08763092159}" destId="{71986F40-9FCB-4AFC-81E0-B1A579DC8705}" srcOrd="0" destOrd="0" presId="urn:microsoft.com/office/officeart/2018/2/layout/IconLabelDescriptionList"/>
    <dgm:cxn modelId="{E4BF25AD-252E-4E7E-9167-84D22770EDA6}" srcId="{9204C46D-691B-44B2-AB1E-A08763092159}" destId="{1A13C372-1AC9-45B3-B03E-6BD501C8EE46}" srcOrd="0" destOrd="0" parTransId="{243E98FD-D924-4E89-9A3E-D86D082A4969}" sibTransId="{508FB62C-E803-48D3-A671-A7B1F9081164}"/>
    <dgm:cxn modelId="{7208BED4-978F-4FD4-8B30-837AF2DD390C}" type="presParOf" srcId="{9D5E356F-3D32-4189-826E-FADB6931D30B}" destId="{F300A9C9-5D39-434C-9DBA-F351C4578FC5}" srcOrd="0" destOrd="0" presId="urn:microsoft.com/office/officeart/2018/2/layout/IconLabelDescriptionList"/>
    <dgm:cxn modelId="{9D9C48F0-5C46-417D-8D20-17D8783050D7}" type="presParOf" srcId="{F300A9C9-5D39-434C-9DBA-F351C4578FC5}" destId="{0324A0D3-2732-4457-AE8A-9D00EB239A95}" srcOrd="0" destOrd="0" presId="urn:microsoft.com/office/officeart/2018/2/layout/IconLabelDescriptionList"/>
    <dgm:cxn modelId="{74931E9E-2DFE-407C-B554-E8051CDFF1CD}" type="presParOf" srcId="{F300A9C9-5D39-434C-9DBA-F351C4578FC5}" destId="{676C25A5-4548-4CD8-8350-FED31C3360DC}" srcOrd="1" destOrd="0" presId="urn:microsoft.com/office/officeart/2018/2/layout/IconLabelDescriptionList"/>
    <dgm:cxn modelId="{5A2792A3-FAA9-4DC4-AA77-48B6E0CB9EF3}" type="presParOf" srcId="{F300A9C9-5D39-434C-9DBA-F351C4578FC5}" destId="{71986F40-9FCB-4AFC-81E0-B1A579DC8705}" srcOrd="2" destOrd="0" presId="urn:microsoft.com/office/officeart/2018/2/layout/IconLabelDescriptionList"/>
    <dgm:cxn modelId="{F18D21F8-F815-4D92-B990-4B1A773D6C89}" type="presParOf" srcId="{F300A9C9-5D39-434C-9DBA-F351C4578FC5}" destId="{2B965E05-FEE3-4717-BC37-24F06DA2AF3F}" srcOrd="3" destOrd="0" presId="urn:microsoft.com/office/officeart/2018/2/layout/IconLabelDescriptionList"/>
    <dgm:cxn modelId="{13CB2C2D-CC7C-4CDE-AC10-6CF379F7903F}" type="presParOf" srcId="{F300A9C9-5D39-434C-9DBA-F351C4578FC5}" destId="{624D2DBF-1CB6-47F1-85A9-E6FFE1E35625}" srcOrd="4" destOrd="0" presId="urn:microsoft.com/office/officeart/2018/2/layout/IconLabelDescriptionList"/>
    <dgm:cxn modelId="{B087530A-18F7-4DA0-B1EE-B224BFB8FDFF}" type="presParOf" srcId="{9D5E356F-3D32-4189-826E-FADB6931D30B}" destId="{629E7696-9978-451D-B326-48ABCDFD27D7}" srcOrd="1" destOrd="0" presId="urn:microsoft.com/office/officeart/2018/2/layout/IconLabelDescriptionList"/>
    <dgm:cxn modelId="{AA6AA816-3076-4144-8A81-0F7B8CAE615C}" type="presParOf" srcId="{9D5E356F-3D32-4189-826E-FADB6931D30B}" destId="{8EE5E17E-E311-4482-95E9-690B40BD75A4}" srcOrd="2" destOrd="0" presId="urn:microsoft.com/office/officeart/2018/2/layout/IconLabelDescriptionList"/>
    <dgm:cxn modelId="{82B4C836-E066-4FDB-BB08-E6DC307D994C}" type="presParOf" srcId="{8EE5E17E-E311-4482-95E9-690B40BD75A4}" destId="{FF16222E-7473-4FFB-856D-E95E47111C82}" srcOrd="0" destOrd="0" presId="urn:microsoft.com/office/officeart/2018/2/layout/IconLabelDescriptionList"/>
    <dgm:cxn modelId="{0D0CF3EF-29D8-48D6-94E8-6C3EC7E1283E}" type="presParOf" srcId="{8EE5E17E-E311-4482-95E9-690B40BD75A4}" destId="{D2E98E9B-6CFB-484A-8197-301D61F4CE12}" srcOrd="1" destOrd="0" presId="urn:microsoft.com/office/officeart/2018/2/layout/IconLabelDescriptionList"/>
    <dgm:cxn modelId="{E9974E89-7434-4227-BA15-B5FE4E92AA97}" type="presParOf" srcId="{8EE5E17E-E311-4482-95E9-690B40BD75A4}" destId="{44386433-7B8C-4A18-B52D-93F241569F29}" srcOrd="2" destOrd="0" presId="urn:microsoft.com/office/officeart/2018/2/layout/IconLabelDescriptionList"/>
    <dgm:cxn modelId="{F401F8AB-0FB8-45A4-A401-956DD4821D5E}" type="presParOf" srcId="{8EE5E17E-E311-4482-95E9-690B40BD75A4}" destId="{210D39CC-6D13-4F8A-8CD3-CCB577CFC0CD}" srcOrd="3" destOrd="0" presId="urn:microsoft.com/office/officeart/2018/2/layout/IconLabelDescriptionList"/>
    <dgm:cxn modelId="{7B5F9EB8-82A0-4E80-B327-558B5FAB293A}" type="presParOf" srcId="{8EE5E17E-E311-4482-95E9-690B40BD75A4}" destId="{33888B97-CD1F-409A-90FD-97D3D743B8B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B6808-30F2-4A3A-B747-1A01903959C0}">
      <dsp:nvSpPr>
        <dsp:cNvPr id="0" name=""/>
        <dsp:cNvSpPr/>
      </dsp:nvSpPr>
      <dsp:spPr>
        <a:xfrm>
          <a:off x="0" y="1806"/>
          <a:ext cx="10515600" cy="9155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2887D-2A7A-422A-A071-0B20616A574D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CABEB-90A8-4D62-B701-7B2CE783562E}">
      <dsp:nvSpPr>
        <dsp:cNvPr id="0" name=""/>
        <dsp:cNvSpPr/>
      </dsp:nvSpPr>
      <dsp:spPr>
        <a:xfrm>
          <a:off x="1057476" y="1806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When we move into a new environment, we often would like to familiarise ourselves with the surroundings and check out places of interests. </a:t>
          </a:r>
          <a:endParaRPr lang="en-US" sz="1700" kern="1200" dirty="0"/>
        </a:p>
      </dsp:txBody>
      <dsp:txXfrm>
        <a:off x="1057476" y="1806"/>
        <a:ext cx="9458123" cy="915564"/>
      </dsp:txXfrm>
    </dsp:sp>
    <dsp:sp modelId="{AA620BC4-F796-4AB2-B97C-E866FF2BAD5D}">
      <dsp:nvSpPr>
        <dsp:cNvPr id="0" name=""/>
        <dsp:cNvSpPr/>
      </dsp:nvSpPr>
      <dsp:spPr>
        <a:xfrm>
          <a:off x="0" y="1146262"/>
          <a:ext cx="10515600" cy="9155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F30-3D2B-4E52-B5B6-E74F30FBFBE7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17D62-31E1-4597-8BBE-22BD8CD4A4A0}">
      <dsp:nvSpPr>
        <dsp:cNvPr id="0" name=""/>
        <dsp:cNvSpPr/>
      </dsp:nvSpPr>
      <dsp:spPr>
        <a:xfrm>
          <a:off x="1057476" y="1146262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Among the places of interests, food is important to many.</a:t>
          </a:r>
          <a:endParaRPr lang="en-US" sz="1700" kern="1200"/>
        </a:p>
      </dsp:txBody>
      <dsp:txXfrm>
        <a:off x="1057476" y="1146262"/>
        <a:ext cx="9458123" cy="915564"/>
      </dsp:txXfrm>
    </dsp:sp>
    <dsp:sp modelId="{17C69C10-AC51-4162-8679-8446DBE06A10}">
      <dsp:nvSpPr>
        <dsp:cNvPr id="0" name=""/>
        <dsp:cNvSpPr/>
      </dsp:nvSpPr>
      <dsp:spPr>
        <a:xfrm>
          <a:off x="0" y="2290717"/>
          <a:ext cx="10515600" cy="9155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5A2DF-78C6-4E2D-BE43-56EDC637ED64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E2BD6-174B-4291-934A-5CC151C1536B}">
      <dsp:nvSpPr>
        <dsp:cNvPr id="0" name=""/>
        <dsp:cNvSpPr/>
      </dsp:nvSpPr>
      <dsp:spPr>
        <a:xfrm>
          <a:off x="1057476" y="2290717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This project focuses on finding out the best restaurant in the vicinity of the campus in the proximity of UC Davis, San Francisco Campus using Foursquare data. </a:t>
          </a:r>
          <a:endParaRPr lang="en-US" sz="1700" kern="1200" dirty="0"/>
        </a:p>
      </dsp:txBody>
      <dsp:txXfrm>
        <a:off x="1057476" y="2290717"/>
        <a:ext cx="9458123" cy="915564"/>
      </dsp:txXfrm>
    </dsp:sp>
    <dsp:sp modelId="{3D6CD760-3BC4-44E1-96FB-BE3B055EE694}">
      <dsp:nvSpPr>
        <dsp:cNvPr id="0" name=""/>
        <dsp:cNvSpPr/>
      </dsp:nvSpPr>
      <dsp:spPr>
        <a:xfrm>
          <a:off x="0" y="3435173"/>
          <a:ext cx="10515600" cy="91556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41B8F-AA2F-4487-B206-3C007F8F5F85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B7835-8FA5-45DF-979E-0F59ABEFB7C6}">
      <dsp:nvSpPr>
        <dsp:cNvPr id="0" name=""/>
        <dsp:cNvSpPr/>
      </dsp:nvSpPr>
      <dsp:spPr>
        <a:xfrm>
          <a:off x="1057476" y="3435173"/>
          <a:ext cx="4732020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Based on the definition of our problem, the analysis will be based on the following two criteria:</a:t>
          </a:r>
          <a:endParaRPr lang="en-US" sz="1700" kern="1200" dirty="0"/>
        </a:p>
      </dsp:txBody>
      <dsp:txXfrm>
        <a:off x="1057476" y="3435173"/>
        <a:ext cx="4732020" cy="915564"/>
      </dsp:txXfrm>
    </dsp:sp>
    <dsp:sp modelId="{BD144CD1-3A8C-436D-AB49-90EAE74ED52F}">
      <dsp:nvSpPr>
        <dsp:cNvPr id="0" name=""/>
        <dsp:cNvSpPr/>
      </dsp:nvSpPr>
      <dsp:spPr>
        <a:xfrm>
          <a:off x="5789496" y="3435173"/>
          <a:ext cx="472610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High ratings (Min 8.0)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Within proximity to the UC Hastings College of the Law (300 meters or 1000 metres)</a:t>
          </a:r>
          <a:endParaRPr lang="en-US" sz="1300" kern="1200" dirty="0"/>
        </a:p>
      </dsp:txBody>
      <dsp:txXfrm>
        <a:off x="5789496" y="3435173"/>
        <a:ext cx="4726103" cy="915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4A0D3-2732-4457-AE8A-9D00EB239A95}">
      <dsp:nvSpPr>
        <dsp:cNvPr id="0" name=""/>
        <dsp:cNvSpPr/>
      </dsp:nvSpPr>
      <dsp:spPr>
        <a:xfrm>
          <a:off x="559800" y="23399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86F40-9FCB-4AFC-81E0-B1A579DC8705}">
      <dsp:nvSpPr>
        <dsp:cNvPr id="0" name=""/>
        <dsp:cNvSpPr/>
      </dsp:nvSpPr>
      <dsp:spPr>
        <a:xfrm>
          <a:off x="559800" y="1912978"/>
          <a:ext cx="4320000" cy="76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SG" sz="1800" kern="1200" dirty="0"/>
            <a:t>The following information will be extracted from external sources:</a:t>
          </a:r>
          <a:endParaRPr lang="en-US" sz="1800" kern="1200" dirty="0"/>
        </a:p>
      </dsp:txBody>
      <dsp:txXfrm>
        <a:off x="559800" y="1912978"/>
        <a:ext cx="4320000" cy="769500"/>
      </dsp:txXfrm>
    </dsp:sp>
    <dsp:sp modelId="{624D2DBF-1CB6-47F1-85A9-E6FFE1E35625}">
      <dsp:nvSpPr>
        <dsp:cNvPr id="0" name=""/>
        <dsp:cNvSpPr/>
      </dsp:nvSpPr>
      <dsp:spPr>
        <a:xfrm>
          <a:off x="559800" y="2760145"/>
          <a:ext cx="4320000" cy="135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The latitude and longitude of UC Hastings College of the Law will be extracted using geocoding web services offered by </a:t>
          </a:r>
          <a:r>
            <a:rPr lang="en-SG" sz="1800" kern="1200" dirty="0" err="1"/>
            <a:t>geopy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The restaurants' data and location will be extracted using Foursquare API</a:t>
          </a:r>
          <a:endParaRPr lang="en-US" sz="1800" kern="1200" dirty="0"/>
        </a:p>
      </dsp:txBody>
      <dsp:txXfrm>
        <a:off x="559800" y="2760145"/>
        <a:ext cx="4320000" cy="1357198"/>
      </dsp:txXfrm>
    </dsp:sp>
    <dsp:sp modelId="{FF16222E-7473-4FFB-856D-E95E47111C82}">
      <dsp:nvSpPr>
        <dsp:cNvPr id="0" name=""/>
        <dsp:cNvSpPr/>
      </dsp:nvSpPr>
      <dsp:spPr>
        <a:xfrm>
          <a:off x="5635800" y="23399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86433-7B8C-4A18-B52D-93F241569F29}">
      <dsp:nvSpPr>
        <dsp:cNvPr id="0" name=""/>
        <dsp:cNvSpPr/>
      </dsp:nvSpPr>
      <dsp:spPr>
        <a:xfrm>
          <a:off x="5635800" y="1912978"/>
          <a:ext cx="4320000" cy="76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SG" sz="1800" kern="1200" dirty="0"/>
            <a:t>We look at the restaurants within 300 metre radius first before looking at restaurants within 1000 metre radius.</a:t>
          </a:r>
          <a:endParaRPr lang="en-US" sz="1800" kern="1200" dirty="0"/>
        </a:p>
      </dsp:txBody>
      <dsp:txXfrm>
        <a:off x="5635800" y="1912978"/>
        <a:ext cx="4320000" cy="769500"/>
      </dsp:txXfrm>
    </dsp:sp>
    <dsp:sp modelId="{33888B97-CD1F-409A-90FD-97D3D743B8B5}">
      <dsp:nvSpPr>
        <dsp:cNvPr id="0" name=""/>
        <dsp:cNvSpPr/>
      </dsp:nvSpPr>
      <dsp:spPr>
        <a:xfrm>
          <a:off x="5635800" y="2760145"/>
          <a:ext cx="4320000" cy="135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F7A2-05E7-4236-A7C4-806D357A0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1732A-E597-467E-97E2-829AEC01D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8F46-2108-4F5B-83AB-A6FBDADA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AFE5-1023-4B79-BE94-98FA92F58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08D2-820E-4171-BAF1-3E8871EA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541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78E1-2DE5-4020-B6C2-35B3F26A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F81E5-C055-41F0-9D5B-4A427B0C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093B9-B2C8-4F72-8E50-55A906F43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5E28D-7328-40FC-83D8-8AFB58F6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78084-5154-445A-A84E-ADB09D95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49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843B1-868D-441F-A4B8-99D1A4A4B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3761E-2589-4138-81C7-0A931D7C7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D8566-A570-4E4A-82A4-A124134B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3EDE2-133C-46D4-9CBC-6D5571B2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C8748-174C-4ADD-B0FA-8F63C19A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575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86EC-258E-4EB3-AA8A-7A9F4CC6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C052-5861-4E54-9263-B6E779CA2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E6A2F-7F87-4233-B53C-BB883B03E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8C1E2-A1B7-419D-8F8F-B04936CB7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F5B35-283B-41A4-8E94-9EF00B62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930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2104-B0E7-4D47-860C-7D998DCC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6428-4030-42B1-ADFC-4E6841F63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5F714-E167-4C52-8345-679FD08C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5DF99-E751-4C4B-A962-AFE3E395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2ADB9-41E2-49AD-9BEF-D36C4792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71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318-EEA1-45EB-9C2A-376E435D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C6649-ED1D-4040-A23A-16C0F2F12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75CCD-B4B0-4843-9D8B-09A4BF1EB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CFA9C-48D9-4436-B458-DFD740E8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F637A-A12C-4B24-8C8E-D962361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812B5-2CCF-40F5-B750-4B9B943D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720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55C0-1D0E-449A-BB38-31ECED59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A4BBF-1E26-4338-B3A5-56FE97158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AE4F2-D474-42E9-A3B4-83167FCDF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CFC3A-BAD7-45BB-89BE-50FD42C7B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28990-CC69-4C4A-9D4C-51F7DC390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3F13E-30F2-4EA8-8F30-DDBF312D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A0B8DD-8ECB-410F-BC46-72D65F22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4C62A8-4579-43D6-BF7B-82BCF909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47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9A627-4FBA-4DB3-B11A-7299BE3B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17A10-519C-427D-BF70-81AB3721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81B7F-E1EE-4F0A-B13E-9D1C6A57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53FE1-7AFE-4BB7-9967-07663398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824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E6499-54FA-4C94-8A1B-F9F4B083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AEA11B-2716-43AD-9B33-F2EB8AB1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D4F5C-CA95-4F00-A0AB-8E7E854E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358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9594-619B-416A-B985-DD2303F6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783D-E837-48D1-8815-F6BE5D0DE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E27D6-1BDA-4967-A034-804C7630F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2EF5C-FC8A-4B3B-A81A-F22F3F14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A027E-A34D-482C-A64D-93F199B42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2478-C58E-4E85-BE3C-76298119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07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A17A-EFA5-4822-8D40-D6B036626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29D4D-6A6A-425E-AD96-4CC4C1136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7EEAB-1D69-461D-BFF5-E06C6FE9F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EEA61-6B37-4A8D-8581-07BB867B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C63E7-D105-40F3-99FC-1ECFCFA0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6DE29-9D8D-47DC-9404-86D9E36B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207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31EDC-7646-4403-BA09-027553F5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6AA8C-1E82-4708-8E90-D1C0A91B1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4897-1829-484A-8B72-55FF45DD0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8DB45-4F01-4B07-A539-563DE9C631F0}" type="datetimeFigureOut">
              <a:rPr lang="en-SG" smtClean="0"/>
              <a:t>12/4/2020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C350E-D6AC-43D6-AA12-ED07A13FD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F6D4D-74CD-4B24-B2CB-E715C051B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21810-54FA-4E86-BBF7-3ECFB9415F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810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8424-FA1C-43E1-B787-C545F452D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667" y="2187743"/>
            <a:ext cx="5293449" cy="2482515"/>
          </a:xfrm>
        </p:spPr>
        <p:txBody>
          <a:bodyPr anchor="ctr">
            <a:normAutofit/>
          </a:bodyPr>
          <a:lstStyle/>
          <a:p>
            <a:pPr algn="l"/>
            <a:r>
              <a:rPr lang="en-SG" sz="5100" b="1"/>
              <a:t>Best Restaurant near UC Hastings College of the Law</a:t>
            </a:r>
            <a:endParaRPr lang="en-SG" sz="5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D2E01-AAA6-4215-B251-921AE4E75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0667" y="4670258"/>
            <a:ext cx="5293449" cy="1371405"/>
          </a:xfrm>
        </p:spPr>
        <p:txBody>
          <a:bodyPr>
            <a:normAutofit/>
          </a:bodyPr>
          <a:lstStyle/>
          <a:p>
            <a:pPr algn="l"/>
            <a:r>
              <a:rPr lang="en-SG" dirty="0"/>
              <a:t>Applied Capstone Project</a:t>
            </a:r>
            <a:endParaRPr lang="en-SG"/>
          </a:p>
          <a:p>
            <a:pPr algn="l"/>
            <a:r>
              <a:rPr lang="en-SG" dirty="0"/>
              <a:t>Author: Letian Ma</a:t>
            </a:r>
            <a:endParaRPr lang="en-SG"/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02032F67-8A6F-4EC6-B860-733A155FE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1AEA2C-5548-4A85-BEE5-0EE67BDAA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1EEE9-4D38-4377-A5BE-0C099B6E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SG" b="1">
                <a:solidFill>
                  <a:srgbClr val="FFFFFF"/>
                </a:solidFill>
              </a:rPr>
              <a:t>Future Directions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4ED47-80A4-48C1-B409-A5D95702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SG" dirty="0"/>
              <a:t>There are many more factors that can be taken into consideration when conducting this project. </a:t>
            </a:r>
          </a:p>
          <a:p>
            <a:pPr lvl="1"/>
            <a:r>
              <a:rPr lang="en-SG" dirty="0"/>
              <a:t>A more scientific approach could be taken to define and fine-tune the metrics used to measure the 'best restaurant’. </a:t>
            </a:r>
          </a:p>
          <a:p>
            <a:pPr lvl="2"/>
            <a:r>
              <a:rPr lang="en-SG" dirty="0"/>
              <a:t>Compare the average rating of restaurants in San Francisco instead of using a self-defined 8.0</a:t>
            </a:r>
          </a:p>
          <a:p>
            <a:pPr lvl="2"/>
            <a:r>
              <a:rPr lang="en-SG" dirty="0"/>
              <a:t>More metrics such as quality of service, quality of food, cleanliness, etc.</a:t>
            </a:r>
          </a:p>
          <a:p>
            <a:pPr lvl="2"/>
            <a:r>
              <a:rPr lang="en-SG" dirty="0"/>
              <a:t>Text mining could be done for sentiment analysis</a:t>
            </a:r>
          </a:p>
          <a:p>
            <a:pPr lvl="2"/>
            <a:r>
              <a:rPr lang="en-SG" dirty="0"/>
              <a:t>Lastly, if I could pull more reviews from the query, it will provide a more balanced look at the restaurants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0026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ACA2-4DEA-465F-AE7D-91325FB0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G" b="1" dirty="0"/>
              <a:t>Background</a:t>
            </a:r>
            <a:endParaRPr lang="en-SG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4C40F4-1A4E-4B9C-AD53-09A3834CD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65826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942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93EAABDC-E6A5-486C-BA2C-8E45496F2D8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594" r="25407" b="1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41719-7D69-42E5-936B-1184D3DE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>
                <a:solidFill>
                  <a:srgbClr val="FFFFFF"/>
                </a:solidFill>
              </a:rPr>
              <a:t>Location of UC Hastings College of the Law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44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24F6-7835-448C-86ED-F5680621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 b="1" dirty="0"/>
              <a:t>Data 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BCAAA5-3087-4F82-9F53-3E7E85373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6752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824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C73D6F-E1DB-4D80-9A59-1D40E7AB821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4406" r="-1" b="-1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BF03F-F2A6-4137-99D4-57C3A026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Restaurants within 300 metres radius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7F22F0-F6C8-4E66-81A5-3B24130BF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42" y="3633690"/>
            <a:ext cx="4001034" cy="20993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Markers: Restaurants </a:t>
            </a:r>
          </a:p>
          <a:p>
            <a:pPr marL="0" indent="0">
              <a:buNone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 Marker: UC Hastings College of the Law</a:t>
            </a:r>
          </a:p>
        </p:txBody>
      </p:sp>
    </p:spTree>
    <p:extLst>
      <p:ext uri="{BB962C8B-B14F-4D97-AF65-F5344CB8AC3E}">
        <p14:creationId xmlns:p14="http://schemas.microsoft.com/office/powerpoint/2010/main" val="143440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5A7892-75EF-4D90-9D3A-653C1EA4714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400" r="-1" b="606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F7A630-36DB-4E8F-9559-FC056F7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Restaurants within 1000 metres radius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174DCB-29F9-4BCC-B2D9-7B5CF4FF2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42" y="3633690"/>
            <a:ext cx="4001034" cy="20993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Markers: Restaurants </a:t>
            </a:r>
          </a:p>
          <a:p>
            <a:pPr marL="0" indent="0">
              <a:buNone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 Marker: UC Hastings College of the Law</a:t>
            </a:r>
          </a:p>
        </p:txBody>
      </p:sp>
    </p:spTree>
    <p:extLst>
      <p:ext uri="{BB962C8B-B14F-4D97-AF65-F5344CB8AC3E}">
        <p14:creationId xmlns:p14="http://schemas.microsoft.com/office/powerpoint/2010/main" val="150376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90DF-C703-4AEE-8122-4200C3F6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Results and Discussions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5A3C2-B63B-4D55-8B08-B4B9A94A5D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3880"/>
            <a:ext cx="10515600" cy="353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3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F2007-2993-4416-86F4-2DF9371F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SG" b="1">
                <a:solidFill>
                  <a:srgbClr val="FFFFFF"/>
                </a:solidFill>
              </a:rPr>
              <a:t>Results and Discussions</a:t>
            </a:r>
            <a:endParaRPr lang="en-SG">
              <a:solidFill>
                <a:srgbClr val="FFFFFF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19816-E538-485B-A3E9-32376EC05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SG" dirty="0"/>
              <a:t>From the reviews, two observations could be made.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There is a growing trend of popularity for Asian Food in San Francisco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/>
              <a:t>The reviews from the top options are quite decent, which are not surprising considering they are the top options. 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dirty="0"/>
              <a:t>Hence, they could all be recommended and users need to weight how much time they want to spend travelling</a:t>
            </a:r>
          </a:p>
        </p:txBody>
      </p:sp>
    </p:spTree>
    <p:extLst>
      <p:ext uri="{BB962C8B-B14F-4D97-AF65-F5344CB8AC3E}">
        <p14:creationId xmlns:p14="http://schemas.microsoft.com/office/powerpoint/2010/main" val="186729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6D7CA-AD45-415A-B86A-5473DD4B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SG" b="1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A6119-02C5-4009-8902-E2792F1A1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SG" dirty="0"/>
              <a:t>This list of restaurants could be recommended to the interested students. </a:t>
            </a:r>
          </a:p>
          <a:p>
            <a:pPr lvl="1"/>
            <a:r>
              <a:rPr lang="en-SG" dirty="0"/>
              <a:t>Reduce stakeholders' search cost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dirty="0"/>
              <a:t>The final decision on the most optimal restaurant will depend on the subjectivity of the stakeholders, just like many real-life scenarios.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325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Best Restaurant near UC Hastings College of the Law</vt:lpstr>
      <vt:lpstr>Background</vt:lpstr>
      <vt:lpstr>Location of UC Hastings College of the Law</vt:lpstr>
      <vt:lpstr>Data Sources</vt:lpstr>
      <vt:lpstr>Restaurants within 300 metres radius</vt:lpstr>
      <vt:lpstr>Restaurants within 1000 metres radius</vt:lpstr>
      <vt:lpstr>Results and Discussions</vt:lpstr>
      <vt:lpstr>Results and Discussions</vt:lpstr>
      <vt:lpstr>Conclusions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Restaurant near UC Hastings College of the Law</dc:title>
  <dc:creator>Ma</dc:creator>
  <cp:lastModifiedBy>Ma</cp:lastModifiedBy>
  <cp:revision>1</cp:revision>
  <dcterms:created xsi:type="dcterms:W3CDTF">2020-04-12T13:19:08Z</dcterms:created>
  <dcterms:modified xsi:type="dcterms:W3CDTF">2020-04-12T13:19:38Z</dcterms:modified>
</cp:coreProperties>
</file>